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7"/>
    <a:srgbClr val="F0F9FE"/>
    <a:srgbClr val="C1E6F9"/>
    <a:srgbClr val="009FE3"/>
    <a:srgbClr val="F9FDFF"/>
    <a:srgbClr val="ABE1FA"/>
    <a:srgbClr val="ED1C24"/>
    <a:srgbClr val="5A37FF"/>
    <a:srgbClr val="E2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6" autoAdjust="0"/>
    <p:restoredTop sz="94631" autoAdjust="0"/>
  </p:normalViewPr>
  <p:slideViewPr>
    <p:cSldViewPr>
      <p:cViewPr varScale="1">
        <p:scale>
          <a:sx n="88" d="100"/>
          <a:sy n="88" d="100"/>
        </p:scale>
        <p:origin x="102" y="25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3" tIns="44102" rIns="88203" bIns="441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3" tIns="44102" rIns="88203" bIns="441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059161-4849-4FC9-9AA6-1470E1A947C5}" type="datetimeFigureOut">
              <a:rPr lang="cs-CZ" altLang="cs-CZ"/>
              <a:pPr>
                <a:defRPr/>
              </a:pPr>
              <a:t>19.1.2017</a:t>
            </a:fld>
            <a:endParaRPr lang="cs-CZ" altLang="cs-CZ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3" tIns="44102" rIns="88203" bIns="441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3" tIns="44102" rIns="88203" bIns="4410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02ACD8-231D-4041-BF53-0806247D82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929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9D129-F75A-4AE5-88C8-6B332E6B5F18}" type="datetimeFigureOut">
              <a:rPr lang="cs-CZ" smtClean="0"/>
              <a:t>19.1.2017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7FAB4-78C6-44A2-B500-2D5F864FF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6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C79E54"/>
                </a:solidFill>
                <a:latin typeface="Myriad Pro Light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>
                <a:solidFill>
                  <a:srgbClr val="0052A1"/>
                </a:solidFill>
                <a:latin typeface="Myriad Pro Light"/>
              </a:defRPr>
            </a:lvl1pPr>
            <a:lvl2pPr algn="l">
              <a:buNone/>
              <a:defRPr sz="2800">
                <a:solidFill>
                  <a:srgbClr val="E9051B"/>
                </a:solidFill>
                <a:latin typeface="Myriad Pro Light"/>
              </a:defRPr>
            </a:lvl2pPr>
            <a:lvl3pPr algn="l">
              <a:buNone/>
              <a:defRPr sz="2400">
                <a:latin typeface="Myriad Pro Light"/>
              </a:defRPr>
            </a:lvl3pPr>
            <a:lvl4pPr algn="l">
              <a:defRPr>
                <a:latin typeface="Myriad Pro Light"/>
              </a:defRPr>
            </a:lvl4pPr>
            <a:lvl5pPr algn="l">
              <a:defRPr>
                <a:latin typeface="Myriad Pro Light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37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24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ERVER\MacFile\Zdenek\Prezentace\obr-1_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48498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95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lympic.cz/text/178--cov-dokument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zehanova@olympic.cz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azkaolympijskyviceboj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portvokoli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 bwMode="auto">
          <a:xfrm>
            <a:off x="323850" y="549275"/>
            <a:ext cx="8132763" cy="280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8800" smtClean="0">
                <a:solidFill>
                  <a:srgbClr val="C79E54"/>
                </a:solidFill>
              </a:rPr>
              <a:t>Zprávy z ČOV</a:t>
            </a:r>
            <a:r>
              <a:rPr lang="cs-CZ" altLang="cs-CZ" smtClean="0">
                <a:solidFill>
                  <a:srgbClr val="C79E54"/>
                </a:solidFill>
              </a:rPr>
              <a:t/>
            </a:r>
            <a:br>
              <a:rPr lang="cs-CZ" altLang="cs-CZ" smtClean="0">
                <a:solidFill>
                  <a:srgbClr val="C79E54"/>
                </a:solidFill>
              </a:rPr>
            </a:br>
            <a:r>
              <a:rPr lang="cs-CZ" altLang="cs-CZ" sz="5400" smtClean="0">
                <a:solidFill>
                  <a:srgbClr val="C79E54"/>
                </a:solidFill>
              </a:rPr>
              <a:t>Porada sekretářů ČUS</a:t>
            </a:r>
            <a:br>
              <a:rPr lang="cs-CZ" altLang="cs-CZ" sz="5400" smtClean="0">
                <a:solidFill>
                  <a:srgbClr val="C79E54"/>
                </a:solidFill>
              </a:rPr>
            </a:br>
            <a:r>
              <a:rPr lang="cs-CZ" altLang="cs-CZ" sz="2800" smtClean="0">
                <a:solidFill>
                  <a:srgbClr val="C79E54"/>
                </a:solidFill>
              </a:rPr>
              <a:t>Strahov, 19. 1. 2017</a:t>
            </a:r>
            <a:br>
              <a:rPr lang="cs-CZ" altLang="cs-CZ" sz="2800" smtClean="0">
                <a:solidFill>
                  <a:srgbClr val="C79E54"/>
                </a:solidFill>
              </a:rPr>
            </a:br>
            <a:r>
              <a:rPr lang="cs-CZ" altLang="cs-CZ" smtClean="0">
                <a:solidFill>
                  <a:srgbClr val="C79E54"/>
                </a:solidFill>
              </a:rPr>
              <a:t/>
            </a:r>
            <a:br>
              <a:rPr lang="cs-CZ" altLang="cs-CZ" smtClean="0">
                <a:solidFill>
                  <a:srgbClr val="C79E54"/>
                </a:solidFill>
              </a:rPr>
            </a:br>
            <a:r>
              <a:rPr lang="cs-CZ" altLang="cs-CZ" smtClean="0">
                <a:solidFill>
                  <a:srgbClr val="C79E54"/>
                </a:solidFill>
              </a:rPr>
              <a:t/>
            </a:r>
            <a:br>
              <a:rPr lang="cs-CZ" altLang="cs-CZ" smtClean="0">
                <a:solidFill>
                  <a:srgbClr val="C79E54"/>
                </a:solidFill>
              </a:rPr>
            </a:br>
            <a:r>
              <a:rPr lang="cs-CZ" altLang="cs-CZ" smtClean="0">
                <a:solidFill>
                  <a:srgbClr val="C79E54"/>
                </a:solidFill>
              </a:rPr>
              <a:t/>
            </a:r>
            <a:br>
              <a:rPr lang="cs-CZ" altLang="cs-CZ" smtClean="0">
                <a:solidFill>
                  <a:srgbClr val="C79E54"/>
                </a:solidFill>
              </a:rPr>
            </a:br>
            <a:endParaRPr lang="cs-CZ" altLang="cs-CZ" smtClean="0">
              <a:solidFill>
                <a:srgbClr val="C79E54"/>
              </a:solidFill>
            </a:endParaRPr>
          </a:p>
        </p:txBody>
      </p:sp>
      <p:sp>
        <p:nvSpPr>
          <p:cNvPr id="2051" name="TextovéPole 1"/>
          <p:cNvSpPr txBox="1">
            <a:spLocks noChangeArrowheads="1"/>
          </p:cNvSpPr>
          <p:nvPr/>
        </p:nvSpPr>
        <p:spPr bwMode="auto">
          <a:xfrm>
            <a:off x="323850" y="3573463"/>
            <a:ext cx="849630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Calibri" pitchFamily="34" charset="0"/>
              <a:buAutoNum type="arabicPeriod"/>
            </a:pPr>
            <a:r>
              <a:rPr lang="cs-CZ" altLang="cs-CZ" sz="2000" b="1" smtClean="0">
                <a:solidFill>
                  <a:srgbClr val="0052A1"/>
                </a:solidFill>
                <a:cs typeface="+mn-cs"/>
              </a:rPr>
              <a:t>Ekonomika (loterie)</a:t>
            </a:r>
          </a:p>
          <a:p>
            <a:pPr>
              <a:buFont typeface="Calibri" pitchFamily="34" charset="0"/>
              <a:buAutoNum type="arabicPeriod"/>
            </a:pPr>
            <a:r>
              <a:rPr lang="cs-CZ" altLang="cs-CZ" sz="2000" b="1" smtClean="0">
                <a:solidFill>
                  <a:srgbClr val="0052A1"/>
                </a:solidFill>
                <a:cs typeface="+mn-cs"/>
              </a:rPr>
              <a:t>Pojištění (úraz, odpovědnost trenérů či cvičitelů)</a:t>
            </a:r>
          </a:p>
          <a:p>
            <a:pPr>
              <a:buFont typeface="Calibri" pitchFamily="34" charset="0"/>
              <a:buAutoNum type="arabicPeriod"/>
            </a:pPr>
            <a:r>
              <a:rPr lang="cs-CZ" altLang="cs-CZ" sz="2000" b="1" smtClean="0">
                <a:solidFill>
                  <a:srgbClr val="0052A1"/>
                </a:solidFill>
                <a:cs typeface="+mn-cs"/>
              </a:rPr>
              <a:t>Plán akcí ČOV</a:t>
            </a:r>
          </a:p>
          <a:p>
            <a:pPr>
              <a:buFont typeface="Calibri" pitchFamily="34" charset="0"/>
              <a:buAutoNum type="arabicPeriod"/>
            </a:pPr>
            <a:r>
              <a:rPr lang="cs-CZ" altLang="cs-CZ" sz="2000" b="1" smtClean="0">
                <a:solidFill>
                  <a:srgbClr val="0052A1"/>
                </a:solidFill>
                <a:cs typeface="+mn-cs"/>
              </a:rPr>
              <a:t>Komunikační podpora EYOWF 2017</a:t>
            </a:r>
          </a:p>
          <a:p>
            <a:pPr>
              <a:buFont typeface="Calibri" pitchFamily="34" charset="0"/>
              <a:buAutoNum type="arabicPeriod"/>
            </a:pPr>
            <a:r>
              <a:rPr lang="cs-CZ" altLang="cs-CZ" sz="2000" b="1" smtClean="0">
                <a:solidFill>
                  <a:srgbClr val="0052A1"/>
                </a:solidFill>
                <a:cs typeface="+mn-cs"/>
              </a:rPr>
              <a:t>Česko sportuje</a:t>
            </a:r>
          </a:p>
          <a:p>
            <a:pPr>
              <a:buFont typeface="Calibri" pitchFamily="34" charset="0"/>
              <a:buAutoNum type="arabicPeriod"/>
            </a:pPr>
            <a:r>
              <a:rPr lang="cs-CZ" altLang="cs-CZ" sz="2000" b="1" smtClean="0">
                <a:solidFill>
                  <a:srgbClr val="0052A1"/>
                </a:solidFill>
                <a:cs typeface="+mn-cs"/>
              </a:rPr>
              <a:t>Česká olympijská nadace</a:t>
            </a:r>
          </a:p>
          <a:p>
            <a:pPr>
              <a:buFont typeface="Calibri" pitchFamily="34" charset="0"/>
              <a:buAutoNum type="arabicPeriod"/>
            </a:pPr>
            <a:endParaRPr lang="cs-CZ" altLang="cs-CZ" smtClean="0">
              <a:solidFill>
                <a:srgbClr val="0052A1"/>
              </a:solidFill>
              <a:cs typeface="+mn-cs"/>
            </a:endParaRPr>
          </a:p>
          <a:p>
            <a:pPr>
              <a:buFont typeface="Calibri" pitchFamily="34" charset="0"/>
              <a:buAutoNum type="arabicPeriod"/>
            </a:pPr>
            <a:endParaRPr lang="cs-CZ" altLang="cs-CZ" smtClean="0">
              <a:solidFill>
                <a:srgbClr val="0052A1"/>
              </a:solidFill>
              <a:cs typeface="+mn-cs"/>
            </a:endParaRPr>
          </a:p>
          <a:p>
            <a:pPr>
              <a:buFont typeface="Calibri" pitchFamily="34" charset="0"/>
              <a:buAutoNum type="arabicPeriod"/>
            </a:pPr>
            <a:endParaRPr lang="cs-CZ" altLang="cs-CZ" smtClean="0">
              <a:solidFill>
                <a:srgbClr val="0052A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8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ctrTitle"/>
          </p:nvPr>
        </p:nvSpPr>
        <p:spPr bwMode="auto">
          <a:xfrm>
            <a:off x="684213" y="1628775"/>
            <a:ext cx="7772400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6000" smtClean="0">
                <a:solidFill>
                  <a:srgbClr val="C79E54"/>
                </a:solidFill>
              </a:rPr>
              <a:t>www.olympic.cz</a:t>
            </a:r>
            <a:br>
              <a:rPr lang="cs-CZ" altLang="cs-CZ" sz="6000" smtClean="0">
                <a:solidFill>
                  <a:srgbClr val="C79E54"/>
                </a:solidFill>
              </a:rPr>
            </a:br>
            <a:endParaRPr lang="cs-CZ" altLang="cs-CZ" sz="6000" smtClean="0">
              <a:solidFill>
                <a:srgbClr val="C79E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 bwMode="auto">
          <a:xfrm>
            <a:off x="457200" y="765175"/>
            <a:ext cx="8229600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800" smtClean="0">
                <a:latin typeface="Myriad Pro Light" charset="0"/>
              </a:rPr>
              <a:t>Ekonomika</a:t>
            </a:r>
            <a:br>
              <a:rPr lang="cs-CZ" altLang="cs-CZ" sz="2800" smtClean="0">
                <a:latin typeface="Myriad Pro Light" charset="0"/>
              </a:rPr>
            </a:br>
            <a:endParaRPr lang="cs-CZ" altLang="cs-CZ" sz="2800" smtClean="0">
              <a:latin typeface="Myriad Pro Light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1036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Char char="Ø"/>
              <a:defRPr/>
            </a:pPr>
            <a:r>
              <a:rPr lang="cs-CZ" altLang="cs-CZ" sz="2400" b="1" u="sng" dirty="0" smtClean="0">
                <a:solidFill>
                  <a:srgbClr val="C79E54"/>
                </a:solidFill>
                <a:latin typeface="Myriad Pro Light" charset="0"/>
              </a:rPr>
              <a:t>Loterie</a:t>
            </a:r>
            <a:endParaRPr lang="cs-CZ" altLang="cs-CZ" sz="2400" b="1" u="sng" dirty="0">
              <a:solidFill>
                <a:srgbClr val="C79E54"/>
              </a:solidFill>
              <a:latin typeface="Myriad Pro Light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000" dirty="0" smtClean="0"/>
              <a:t>1. 1. 2017 – změna </a:t>
            </a:r>
            <a:r>
              <a:rPr lang="cs-CZ" sz="2000" b="1" dirty="0" smtClean="0"/>
              <a:t>zákona o dani z hazardu</a:t>
            </a:r>
            <a:r>
              <a:rPr lang="cs-CZ" sz="2000" dirty="0" smtClean="0"/>
              <a:t> (loterijní společnosti již nemohou darovat část daňových odvodů na sport)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000" dirty="0" smtClean="0"/>
              <a:t>11. 1. 2017 – </a:t>
            </a:r>
            <a:r>
              <a:rPr lang="cs-CZ" sz="2000" b="1" dirty="0" smtClean="0"/>
              <a:t>poslední splátka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000" b="1" dirty="0"/>
              <a:t>4Q 2017 – rezerva 7 185 279 </a:t>
            </a:r>
            <a:r>
              <a:rPr lang="cs-CZ" sz="2000" b="1" dirty="0" smtClean="0"/>
              <a:t>Kč</a:t>
            </a:r>
            <a:r>
              <a:rPr lang="cs-CZ" sz="2000" dirty="0" smtClean="0"/>
              <a:t> pro případ nutnosti vrácení peněžních prostředků Sazce (VV ČOV rozhodne o případném zůstatku)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000" dirty="0" smtClean="0"/>
              <a:t>do 15. 2. 2017 – </a:t>
            </a:r>
            <a:r>
              <a:rPr lang="cs-CZ" sz="2000" b="1" dirty="0" smtClean="0"/>
              <a:t>přehled čerpání za rok 2016</a:t>
            </a:r>
            <a:r>
              <a:rPr lang="cs-CZ" sz="2000" dirty="0" smtClean="0"/>
              <a:t> (tabulka rozeslána 11. 1. 2017)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000" dirty="0" smtClean="0"/>
              <a:t>možnost čerpat loterijní prostředky – 3 roky (poslední přehled čerpání za rok 2020)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cs-CZ" sz="1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cs-CZ" sz="18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63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5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800" smtClean="0">
                <a:latin typeface="Myriad Pro Light" charset="0"/>
              </a:rPr>
              <a:t>Pojištění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36718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Char char="Ø"/>
              <a:defRPr/>
            </a:pPr>
            <a:r>
              <a:rPr lang="cs-CZ" altLang="cs-CZ" sz="2000" b="1" u="sng" dirty="0" smtClean="0">
                <a:solidFill>
                  <a:srgbClr val="C79E54"/>
                </a:solidFill>
                <a:latin typeface="Myriad Pro Light" charset="0"/>
              </a:rPr>
              <a:t>Pojistné smlouvy mezi ČOV a Kooperativou a. s.  </a:t>
            </a:r>
            <a:endParaRPr lang="cs-CZ" altLang="cs-CZ" sz="2000" b="1" u="sng" dirty="0">
              <a:solidFill>
                <a:srgbClr val="C79E54"/>
              </a:solidFill>
              <a:latin typeface="Myriad Pro Light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000" b="1" dirty="0" smtClean="0"/>
              <a:t>úrazové pojištění členů sportovních svazů 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rgbClr val="0052A1"/>
                </a:solidFill>
              </a:rPr>
              <a:t>členové sportovních svazů sdružených v ČUS v rámci akcí a aktivit pořádaných pojištěnými </a:t>
            </a:r>
            <a:r>
              <a:rPr lang="cs-CZ" sz="2000" dirty="0" smtClean="0">
                <a:solidFill>
                  <a:srgbClr val="0052A1"/>
                </a:solidFill>
              </a:rPr>
              <a:t>subjekty</a:t>
            </a:r>
            <a:endParaRPr lang="cs-CZ" sz="2000" dirty="0">
              <a:solidFill>
                <a:srgbClr val="0052A1"/>
              </a:solidFill>
            </a:endParaRP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52A1"/>
                </a:solidFill>
              </a:rPr>
              <a:t>smlouva od 1. 1. 2017 na dobu neurčitou, pojistné období 12 měsíců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000" b="1" dirty="0"/>
              <a:t>p</a:t>
            </a:r>
            <a:r>
              <a:rPr lang="cs-CZ" sz="2000" b="1" dirty="0" smtClean="0"/>
              <a:t>ojištění obecné odpovědnosti za újmu způsobenou činností trenéra či cvičitele</a:t>
            </a:r>
            <a:endParaRPr lang="cs-CZ" sz="2000" b="1" dirty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52A1"/>
                </a:solidFill>
              </a:rPr>
              <a:t>smlouva </a:t>
            </a:r>
            <a:r>
              <a:rPr lang="cs-CZ" sz="2000" dirty="0">
                <a:solidFill>
                  <a:srgbClr val="0052A1"/>
                </a:solidFill>
              </a:rPr>
              <a:t>od 1. 1. 2017 na dobu </a:t>
            </a:r>
            <a:r>
              <a:rPr lang="cs-CZ" sz="2000" dirty="0" smtClean="0">
                <a:solidFill>
                  <a:srgbClr val="0052A1"/>
                </a:solidFill>
              </a:rPr>
              <a:t>neurčitou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000" b="1" dirty="0" smtClean="0"/>
              <a:t>Smlouvy, formuláře: </a:t>
            </a:r>
            <a:r>
              <a:rPr lang="cs-CZ" sz="1800" dirty="0" smtClean="0">
                <a:hlinkClick r:id="rId2"/>
              </a:rPr>
              <a:t>http://www.olympic.cz/text/178--cov-dokumenty</a:t>
            </a:r>
            <a:r>
              <a:rPr lang="cs-CZ" sz="1800" dirty="0" smtClean="0"/>
              <a:t> 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52A1"/>
                </a:solidFill>
              </a:rPr>
              <a:t>Informační kampaň</a:t>
            </a:r>
          </a:p>
          <a:p>
            <a:pPr marL="0" indent="0">
              <a:defRPr/>
            </a:pPr>
            <a:endParaRPr lang="cs-CZ" sz="20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cs-CZ" sz="1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cs-CZ" sz="18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endParaRPr lang="cs-CZ" sz="1800" dirty="0"/>
          </a:p>
        </p:txBody>
      </p:sp>
      <p:pic>
        <p:nvPicPr>
          <p:cNvPr id="4100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117475"/>
            <a:ext cx="24050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457200" y="765175"/>
            <a:ext cx="8229600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800" smtClean="0">
                <a:latin typeface="Myriad Pro Light" charset="0"/>
              </a:rPr>
              <a:t>Plán akcí ČOV</a:t>
            </a:r>
            <a:br>
              <a:rPr lang="cs-CZ" altLang="cs-CZ" sz="2800" smtClean="0">
                <a:latin typeface="Myriad Pro Light" charset="0"/>
              </a:rPr>
            </a:br>
            <a:endParaRPr lang="cs-CZ" altLang="cs-CZ" sz="2800" smtClean="0">
              <a:latin typeface="Myriad Pro Light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57200" y="1557338"/>
            <a:ext cx="8229600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altLang="cs-CZ" sz="2400" b="1" smtClean="0">
                <a:latin typeface="Myriad Pro Light" charset="0"/>
              </a:rPr>
              <a:t>leden 2017</a:t>
            </a:r>
            <a:endParaRPr lang="cs-CZ" altLang="cs-CZ" sz="2400" smtClean="0">
              <a:latin typeface="Myriad Pro Light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cs-CZ" altLang="cs-CZ" sz="2000" smtClean="0">
                <a:solidFill>
                  <a:srgbClr val="0052A1"/>
                </a:solidFill>
                <a:latin typeface="Myriad Pro Light" charset="0"/>
              </a:rPr>
              <a:t>inspekční cesta zástupců ČOV do Pchjongčchangu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altLang="cs-CZ" sz="2400" b="1" smtClean="0">
                <a:latin typeface="Myriad Pro Light" charset="0"/>
              </a:rPr>
              <a:t>11. – 18. 2. 2017</a:t>
            </a:r>
            <a:endParaRPr lang="cs-CZ" altLang="cs-CZ" sz="2400" smtClean="0">
              <a:latin typeface="Myriad Pro Light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cs-CZ" altLang="cs-CZ" sz="2000" smtClean="0">
                <a:solidFill>
                  <a:srgbClr val="0052A1"/>
                </a:solidFill>
                <a:latin typeface="Myriad Pro Light" charset="0"/>
              </a:rPr>
              <a:t>EYOWF 2018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altLang="cs-CZ" sz="2400" b="1" smtClean="0">
                <a:latin typeface="Myriad Pro Light" charset="0"/>
              </a:rPr>
              <a:t>19. 2. 2017</a:t>
            </a:r>
            <a:endParaRPr lang="cs-CZ" altLang="cs-CZ" sz="2400" smtClean="0">
              <a:latin typeface="Myriad Pro Light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cs-CZ" altLang="cs-CZ" sz="2000" smtClean="0">
                <a:solidFill>
                  <a:srgbClr val="0052A1"/>
                </a:solidFill>
                <a:latin typeface="Myriad Pro Light" charset="0"/>
              </a:rPr>
              <a:t>tisková konference „Rok do ZOH 2018“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altLang="cs-CZ" sz="2400" b="1" smtClean="0">
                <a:latin typeface="Myriad Pro Light" charset="0"/>
              </a:rPr>
              <a:t>31. 3. 2017</a:t>
            </a:r>
            <a:endParaRPr lang="cs-CZ" altLang="cs-CZ" sz="2400" smtClean="0">
              <a:latin typeface="Myriad Pro Light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cs-CZ" altLang="cs-CZ" sz="2000" smtClean="0">
                <a:solidFill>
                  <a:srgbClr val="0052A1"/>
                </a:solidFill>
                <a:latin typeface="Myriad Pro Light" charset="0"/>
              </a:rPr>
              <a:t>Ceny Fair Play, Ceny Trenérka – cvičitelka roku 2016, Cena Věry Čáslavské, Ples Českého klubu olympioniků</a:t>
            </a:r>
          </a:p>
          <a:p>
            <a:pPr marL="457200" indent="-457200">
              <a:buFont typeface="Arial" pitchFamily="34" charset="0"/>
              <a:buChar char="•"/>
            </a:pPr>
            <a:endParaRPr lang="cs-CZ" altLang="cs-CZ" sz="1800" smtClean="0">
              <a:latin typeface="Myriad Pro Light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cs-CZ" altLang="cs-CZ" sz="1800" smtClean="0">
              <a:latin typeface="Myriad Pro Light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cs-CZ" altLang="cs-CZ" sz="1800" smtClean="0">
              <a:latin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2296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800" smtClean="0">
                <a:latin typeface="Myriad Pro Light" charset="0"/>
              </a:rPr>
              <a:t>Komunikační podpora EYOWF 2017</a:t>
            </a:r>
            <a:br>
              <a:rPr lang="cs-CZ" altLang="cs-CZ" sz="2800" smtClean="0">
                <a:latin typeface="Myriad Pro Light" charset="0"/>
              </a:rPr>
            </a:br>
            <a:endParaRPr lang="cs-CZ" altLang="cs-CZ" sz="2800" smtClean="0">
              <a:latin typeface="Myriad Pro Light" charset="0"/>
            </a:endParaRPr>
          </a:p>
        </p:txBody>
      </p:sp>
      <p:pic>
        <p:nvPicPr>
          <p:cNvPr id="614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219075"/>
            <a:ext cx="7016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Screenshot 2016-12-07 14.25.5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097088"/>
            <a:ext cx="4968875" cy="2890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Screenshot 2016-12-07 14.29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7736">
            <a:off x="5287963" y="1550988"/>
            <a:ext cx="31623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Screenshot 2016-12-07 14.26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t="244" r="27769" b="8791"/>
          <a:stretch>
            <a:fillRect/>
          </a:stretch>
        </p:blipFill>
        <p:spPr bwMode="auto">
          <a:xfrm>
            <a:off x="6448425" y="3970338"/>
            <a:ext cx="22494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twitter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51927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Instagram_App_Large_May2016_2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5197475"/>
            <a:ext cx="84296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imag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5121275"/>
            <a:ext cx="94138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3" descr="facebook-logo-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5153025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 descr="images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5180013"/>
            <a:ext cx="8493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ovéPole 31"/>
          <p:cNvSpPr txBox="1">
            <a:spLocks noChangeArrowheads="1"/>
          </p:cNvSpPr>
          <p:nvPr/>
        </p:nvSpPr>
        <p:spPr bwMode="auto">
          <a:xfrm>
            <a:off x="647700" y="1060450"/>
            <a:ext cx="5219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cs-CZ" altLang="cs-CZ" sz="3200" b="1" smtClean="0">
                <a:solidFill>
                  <a:srgbClr val="0070C0"/>
                </a:solidFill>
                <a:latin typeface="Myriad Pro Light" charset="0"/>
                <a:cs typeface="+mn-cs"/>
              </a:rPr>
              <a:t>Erzurum, 11. – 18.2. 2017</a:t>
            </a:r>
          </a:p>
        </p:txBody>
      </p:sp>
    </p:spTree>
    <p:extLst>
      <p:ext uri="{BB962C8B-B14F-4D97-AF65-F5344CB8AC3E}">
        <p14:creationId xmlns:p14="http://schemas.microsoft.com/office/powerpoint/2010/main" val="12903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2296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800" smtClean="0">
                <a:latin typeface="Myriad Pro Light" charset="0"/>
              </a:rPr>
              <a:t>Komunikační podpora EYOWF 2017</a:t>
            </a:r>
            <a:br>
              <a:rPr lang="cs-CZ" altLang="cs-CZ" sz="2800" smtClean="0">
                <a:latin typeface="Myriad Pro Light" charset="0"/>
              </a:rPr>
            </a:br>
            <a:endParaRPr lang="cs-CZ" altLang="cs-CZ" sz="2800" smtClean="0">
              <a:latin typeface="Myriad Pro Light" charset="0"/>
            </a:endParaRPr>
          </a:p>
        </p:txBody>
      </p:sp>
      <p:pic>
        <p:nvPicPr>
          <p:cNvPr id="7171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219075"/>
            <a:ext cx="7016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6085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cs-CZ" altLang="cs-CZ" sz="1800" b="1" u="sng" smtClean="0">
                <a:solidFill>
                  <a:srgbClr val="C79E54"/>
                </a:solidFill>
                <a:latin typeface="Myriad Pro Light" charset="0"/>
              </a:rPr>
              <a:t>Tisková mluvčí výpravy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altLang="cs-CZ" sz="1800" b="1" smtClean="0">
                <a:latin typeface="Myriad Pro Light" charset="0"/>
              </a:rPr>
              <a:t>Barbora Žehanová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altLang="cs-CZ" sz="1800" smtClean="0">
                <a:latin typeface="Myriad Pro Light" charset="0"/>
                <a:hlinkClick r:id="rId3"/>
              </a:rPr>
              <a:t>zehanova@olympic.cz</a:t>
            </a:r>
            <a:endParaRPr lang="cs-CZ" altLang="cs-CZ" sz="1800" smtClean="0">
              <a:latin typeface="Myriad Pro Light" charset="0"/>
            </a:endParaRPr>
          </a:p>
          <a:p>
            <a:pPr marL="0" indent="0">
              <a:buFont typeface="Arial" pitchFamily="34" charset="0"/>
              <a:buChar char="•"/>
            </a:pPr>
            <a:r>
              <a:rPr lang="cs-CZ" altLang="cs-CZ" sz="1800" smtClean="0">
                <a:latin typeface="Myriad Pro Light" charset="0"/>
              </a:rPr>
              <a:t>+420 731 455 120</a:t>
            </a:r>
          </a:p>
          <a:p>
            <a:pPr marL="0" indent="0">
              <a:buFont typeface="Arial" pitchFamily="34" charset="0"/>
              <a:buChar char="•"/>
            </a:pPr>
            <a:endParaRPr lang="cs-CZ" altLang="cs-CZ" sz="1800" smtClean="0">
              <a:latin typeface="Myriad Pro Light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cs-CZ" altLang="cs-CZ" sz="1800" b="1" u="sng" smtClean="0">
                <a:solidFill>
                  <a:srgbClr val="C79E54"/>
                </a:solidFill>
                <a:latin typeface="Myriad Pro Light" charset="0"/>
              </a:rPr>
              <a:t>Spolupráce se svazy 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altLang="cs-CZ" sz="1800" smtClean="0">
                <a:latin typeface="Myriad Pro Light" charset="0"/>
              </a:rPr>
              <a:t>informace a podklady pro jednotlivé svazy a jejich kanály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altLang="cs-CZ" sz="1800" smtClean="0">
                <a:latin typeface="Myriad Pro Light" charset="0"/>
              </a:rPr>
              <a:t>spolupráce s PR nebo zodpovědnými pracovníky (T. Haisl, T. Hermann...)</a:t>
            </a:r>
            <a:br>
              <a:rPr lang="cs-CZ" altLang="cs-CZ" sz="1800" smtClean="0">
                <a:latin typeface="Myriad Pro Light" charset="0"/>
              </a:rPr>
            </a:br>
            <a:r>
              <a:rPr lang="cs-CZ" altLang="cs-CZ" sz="1800" smtClean="0">
                <a:latin typeface="Myriad Pro Light" charset="0"/>
              </a:rPr>
              <a:t>– budeme je kontaktovat v předstihu</a:t>
            </a:r>
          </a:p>
          <a:p>
            <a:pPr marL="0" indent="0"/>
            <a:endParaRPr lang="cs-CZ" altLang="cs-CZ" sz="1800" b="1" smtClean="0">
              <a:latin typeface="Myriad Pro Light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cs-CZ" altLang="cs-CZ" sz="1800" b="1" u="sng" smtClean="0">
                <a:solidFill>
                  <a:srgbClr val="C79E54"/>
                </a:solidFill>
                <a:latin typeface="Myriad Pro Light" charset="0"/>
              </a:rPr>
              <a:t>Sociální sítě a média ČOV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altLang="cs-CZ" sz="1800" smtClean="0">
                <a:latin typeface="Myriad Pro Light" charset="0"/>
              </a:rPr>
              <a:t>vlastní webové stránky erzurum.olympic.cz (v přípravě)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altLang="cs-CZ" sz="1800" smtClean="0">
                <a:latin typeface="Myriad Pro Light" charset="0"/>
              </a:rPr>
              <a:t>sociální sítě (Facebook – 360 000 fanoušků, Twitter, Instagram, Snapchat)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altLang="cs-CZ" sz="1800" smtClean="0">
                <a:latin typeface="Myriad Pro Light" charset="0"/>
              </a:rPr>
              <a:t>YouTube kanál (36 000 sledujících)</a:t>
            </a:r>
          </a:p>
          <a:p>
            <a:pPr marL="0" indent="0">
              <a:buFont typeface="Arial" pitchFamily="34" charset="0"/>
              <a:buChar char="•"/>
            </a:pPr>
            <a:endParaRPr lang="cs-CZ" altLang="cs-CZ" smtClean="0">
              <a:latin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74625" y="44450"/>
            <a:ext cx="8969375" cy="5505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endParaRPr lang="cs-CZ" altLang="cs-CZ" sz="1800" u="sng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 algn="ctr" eaLnBrk="1" hangingPunct="1">
              <a:defRPr/>
            </a:pPr>
            <a:r>
              <a:rPr lang="cs-CZ" altLang="cs-CZ" b="1" dirty="0" smtClean="0">
                <a:solidFill>
                  <a:srgbClr val="C79E54"/>
                </a:solidFill>
                <a:latin typeface="Myriad Pro Light" charset="0"/>
              </a:rPr>
              <a:t>Aktivity ČOV – Česko sportuje</a:t>
            </a:r>
          </a:p>
          <a:p>
            <a:pPr marL="0" indent="0">
              <a:buFont typeface="Wingdings" panose="05000000000000000000" pitchFamily="2" charset="2"/>
              <a:buChar char="Ø"/>
              <a:defRPr/>
            </a:pPr>
            <a:r>
              <a:rPr lang="cs-CZ" altLang="cs-CZ" sz="1600" b="1" u="sng" dirty="0" smtClean="0">
                <a:solidFill>
                  <a:srgbClr val="C79E54"/>
                </a:solidFill>
                <a:latin typeface="Myriad Pro Light" charset="0"/>
              </a:rPr>
              <a:t>Sazka Olympijský víceboj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altLang="cs-CZ" sz="1600" b="1" dirty="0" smtClean="0">
                <a:latin typeface="Myriad Pro Light" charset="0"/>
              </a:rPr>
              <a:t>únor a březen: Tréninky s olympioniky</a:t>
            </a:r>
          </a:p>
          <a:p>
            <a:pPr marL="685800" lvl="1">
              <a:buFont typeface="Arial" pitchFamily="34" charset="0"/>
              <a:buChar char="•"/>
              <a:defRPr/>
            </a:pPr>
            <a:r>
              <a:rPr lang="cs-CZ" altLang="cs-CZ" sz="1600" dirty="0" smtClean="0">
                <a:solidFill>
                  <a:srgbClr val="0052A1"/>
                </a:solidFill>
                <a:latin typeface="Myriad Pro Light" charset="0"/>
              </a:rPr>
              <a:t>v každém kraji jedna škola (druhá fáze na podzim)</a:t>
            </a:r>
          </a:p>
          <a:p>
            <a:pPr marL="685800" lvl="1">
              <a:buFont typeface="Arial" pitchFamily="34" charset="0"/>
              <a:buChar char="•"/>
              <a:defRPr/>
            </a:pPr>
            <a:r>
              <a:rPr lang="cs-CZ" altLang="cs-CZ" sz="1600" dirty="0" smtClean="0">
                <a:solidFill>
                  <a:srgbClr val="0052A1"/>
                </a:solidFill>
                <a:latin typeface="Myriad Pro Light" charset="0"/>
              </a:rPr>
              <a:t>spolupráce s lokálními sportovními kluby při organizaci tréninku</a:t>
            </a:r>
          </a:p>
          <a:p>
            <a:pPr marL="0" indent="0">
              <a:defRPr/>
            </a:pPr>
            <a:endParaRPr lang="cs-CZ" altLang="cs-CZ" sz="1600" dirty="0" smtClean="0">
              <a:latin typeface="Myriad Pro Light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altLang="cs-CZ" sz="1600" b="1" dirty="0" smtClean="0">
                <a:latin typeface="Myriad Pro Light" charset="0"/>
              </a:rPr>
              <a:t>březen–červen: okresní a krajská kola Olympijského odznaku – OVOV</a:t>
            </a:r>
          </a:p>
          <a:p>
            <a:pPr marL="685800" lvl="1">
              <a:buFont typeface="Arial" pitchFamily="34" charset="0"/>
              <a:buChar char="•"/>
              <a:defRPr/>
            </a:pPr>
            <a:r>
              <a:rPr lang="cs-CZ" altLang="cs-CZ" sz="1600" dirty="0" smtClean="0">
                <a:solidFill>
                  <a:srgbClr val="0052A1"/>
                </a:solidFill>
                <a:latin typeface="Myriad Pro Light" charset="0"/>
              </a:rPr>
              <a:t>možnost pro lokální kluby vytipovat si talentované sportovce, např. Kladno: OVOV – sportovní gymnázium – atletický klub)</a:t>
            </a:r>
          </a:p>
          <a:p>
            <a:pPr marL="685800" lvl="1">
              <a:buFont typeface="Arial" pitchFamily="34" charset="0"/>
              <a:buChar char="•"/>
              <a:defRPr/>
            </a:pPr>
            <a:r>
              <a:rPr lang="cs-CZ" altLang="cs-CZ" sz="1600" dirty="0" smtClean="0">
                <a:solidFill>
                  <a:srgbClr val="0052A1"/>
                </a:solidFill>
                <a:latin typeface="Myriad Pro Light" charset="0"/>
              </a:rPr>
              <a:t>aktuální rozpis najdete v nadcházejících týdnech na </a:t>
            </a:r>
            <a:r>
              <a:rPr lang="cs-CZ" altLang="cs-CZ" sz="1600" dirty="0" smtClean="0">
                <a:solidFill>
                  <a:srgbClr val="0052A1"/>
                </a:solidFill>
                <a:latin typeface="Myriad Pro Light" charset="0"/>
                <a:hlinkClick r:id="rId2"/>
              </a:rPr>
              <a:t>www.sazkaolympijskyviceboj.cz</a:t>
            </a:r>
            <a:r>
              <a:rPr lang="cs-CZ" altLang="cs-CZ" sz="1600" dirty="0" smtClean="0">
                <a:solidFill>
                  <a:srgbClr val="0052A1"/>
                </a:solidFill>
                <a:latin typeface="Myriad Pro Light" charset="0"/>
              </a:rPr>
              <a:t/>
            </a:r>
            <a:br>
              <a:rPr lang="cs-CZ" altLang="cs-CZ" sz="1600" dirty="0" smtClean="0">
                <a:solidFill>
                  <a:srgbClr val="0052A1"/>
                </a:solidFill>
                <a:latin typeface="Myriad Pro Light" charset="0"/>
              </a:rPr>
            </a:br>
            <a:r>
              <a:rPr lang="cs-CZ" altLang="cs-CZ" sz="1600" dirty="0" smtClean="0">
                <a:solidFill>
                  <a:srgbClr val="0052A1"/>
                </a:solidFill>
                <a:latin typeface="Myriad Pro Light" charset="0"/>
              </a:rPr>
              <a:t>v sekci Olympijský odznak – OVOV</a:t>
            </a:r>
          </a:p>
          <a:p>
            <a:pPr marL="0" indent="0">
              <a:buFontTx/>
              <a:buChar char="-"/>
              <a:defRPr/>
            </a:pPr>
            <a:endParaRPr lang="cs-CZ" altLang="cs-CZ" sz="1600" dirty="0" smtClean="0">
              <a:latin typeface="Myriad Pro Light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altLang="cs-CZ" sz="1600" b="1" dirty="0" smtClean="0">
                <a:latin typeface="Myriad Pro Light" charset="0"/>
              </a:rPr>
              <a:t>1. 2. 2017: halový pětiboj v Praze</a:t>
            </a:r>
          </a:p>
          <a:p>
            <a:pPr marL="685800" lvl="1">
              <a:buFont typeface="Arial" pitchFamily="34" charset="0"/>
              <a:buChar char="•"/>
              <a:defRPr/>
            </a:pPr>
            <a:r>
              <a:rPr lang="cs-CZ" altLang="cs-CZ" sz="1600" dirty="0" smtClean="0">
                <a:solidFill>
                  <a:srgbClr val="0052A1"/>
                </a:solidFill>
                <a:latin typeface="Myriad Pro Light" charset="0"/>
              </a:rPr>
              <a:t>družstva z cca 40 škol</a:t>
            </a:r>
          </a:p>
          <a:p>
            <a:pPr marL="685800" lvl="1">
              <a:buFont typeface="Arial" pitchFamily="34" charset="0"/>
              <a:buChar char="•"/>
              <a:defRPr/>
            </a:pPr>
            <a:r>
              <a:rPr lang="cs-CZ" altLang="cs-CZ" sz="1600" dirty="0" smtClean="0">
                <a:solidFill>
                  <a:srgbClr val="0052A1"/>
                </a:solidFill>
                <a:latin typeface="Myriad Pro Light" charset="0"/>
              </a:rPr>
              <a:t>hala Jedenáctka, Praha 11 – Chodov</a:t>
            </a:r>
          </a:p>
        </p:txBody>
      </p:sp>
      <p:pic>
        <p:nvPicPr>
          <p:cNvPr id="819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76200"/>
            <a:ext cx="1646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budejovice-halovy-petiboj-13-12-2016-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73463"/>
            <a:ext cx="37846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74625" y="44450"/>
            <a:ext cx="8861425" cy="5505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endParaRPr lang="cs-CZ" altLang="cs-CZ" sz="1800" u="sng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 algn="ctr" eaLnBrk="1" hangingPunct="1">
              <a:defRPr/>
            </a:pPr>
            <a:r>
              <a:rPr lang="cs-CZ" altLang="cs-CZ" b="1" dirty="0" smtClean="0">
                <a:solidFill>
                  <a:srgbClr val="C79E54"/>
                </a:solidFill>
                <a:latin typeface="Myriad Pro Light" charset="0"/>
              </a:rPr>
              <a:t>Aktivity ČOV – Česko sportuje</a:t>
            </a:r>
            <a:r>
              <a:rPr lang="cs-CZ" altLang="cs-CZ" sz="2400" b="1" u="sng" dirty="0" smtClean="0">
                <a:solidFill>
                  <a:srgbClr val="C79E54"/>
                </a:solidFill>
                <a:latin typeface="Myriad Pro Light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Char char="Ø"/>
              <a:defRPr/>
            </a:pPr>
            <a:r>
              <a:rPr lang="cs-CZ" altLang="cs-CZ" sz="1600" b="1" u="sng" dirty="0" smtClean="0">
                <a:solidFill>
                  <a:srgbClr val="C79E54"/>
                </a:solidFill>
                <a:latin typeface="Myriad Pro Light" charset="0"/>
              </a:rPr>
              <a:t>Sport v okolí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altLang="cs-CZ" sz="1600" dirty="0" smtClean="0">
                <a:solidFill>
                  <a:srgbClr val="376092"/>
                </a:solidFill>
                <a:latin typeface="Myriad Pro Light" charset="0"/>
              </a:rPr>
              <a:t>pokračuje aktualizace databáze klubů ze strany ČOV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altLang="cs-CZ" sz="1600" dirty="0" smtClean="0">
                <a:solidFill>
                  <a:srgbClr val="376092"/>
                </a:solidFill>
                <a:latin typeface="Myriad Pro Light" charset="0"/>
              </a:rPr>
              <a:t>kalendář akcí – lze dopisovat přímo ze strany pořádajících organizací</a:t>
            </a:r>
          </a:p>
          <a:p>
            <a:pPr marL="0" indent="0">
              <a:buFontTx/>
              <a:buChar char="-"/>
              <a:defRPr/>
            </a:pPr>
            <a:endParaRPr lang="cs-CZ" altLang="cs-CZ" sz="1600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>
              <a:buFontTx/>
              <a:buChar char="-"/>
              <a:defRPr/>
            </a:pPr>
            <a:endParaRPr lang="cs-CZ" altLang="cs-CZ" sz="1600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>
              <a:buFontTx/>
              <a:buChar char="-"/>
              <a:defRPr/>
            </a:pPr>
            <a:endParaRPr lang="cs-CZ" altLang="cs-CZ" sz="1600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>
              <a:buFontTx/>
              <a:buChar char="-"/>
              <a:defRPr/>
            </a:pPr>
            <a:endParaRPr lang="cs-CZ" altLang="cs-CZ" sz="1600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>
              <a:buFontTx/>
              <a:buChar char="-"/>
              <a:defRPr/>
            </a:pPr>
            <a:endParaRPr lang="cs-CZ" altLang="cs-CZ" sz="1600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>
              <a:buFontTx/>
              <a:buChar char="-"/>
              <a:defRPr/>
            </a:pPr>
            <a:endParaRPr lang="cs-CZ" altLang="cs-CZ" sz="1600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>
              <a:buFontTx/>
              <a:buChar char="-"/>
              <a:defRPr/>
            </a:pPr>
            <a:endParaRPr lang="cs-CZ" altLang="cs-CZ" sz="1600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>
              <a:buFontTx/>
              <a:buChar char="-"/>
              <a:defRPr/>
            </a:pPr>
            <a:endParaRPr lang="cs-CZ" altLang="cs-CZ" sz="1600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>
              <a:buFontTx/>
              <a:buChar char="-"/>
              <a:defRPr/>
            </a:pPr>
            <a:endParaRPr lang="cs-CZ" altLang="cs-CZ" sz="1600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>
              <a:buFontTx/>
              <a:buChar char="-"/>
              <a:defRPr/>
            </a:pPr>
            <a:endParaRPr lang="cs-CZ" altLang="cs-CZ" sz="1600" dirty="0" smtClean="0">
              <a:solidFill>
                <a:srgbClr val="376092"/>
              </a:solidFill>
              <a:latin typeface="Myriad Pro Light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altLang="cs-CZ" sz="1600" dirty="0" smtClean="0">
                <a:solidFill>
                  <a:srgbClr val="376092"/>
                </a:solidFill>
                <a:latin typeface="Myriad Pro Light" charset="0"/>
              </a:rPr>
              <a:t>web obsahuje kalendář s několika stovkami sportovních akcí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altLang="cs-CZ" sz="1600" dirty="0" err="1" smtClean="0">
                <a:solidFill>
                  <a:srgbClr val="376092"/>
                </a:solidFill>
                <a:latin typeface="Myriad Pro Light" charset="0"/>
              </a:rPr>
              <a:t>videoreportáže</a:t>
            </a:r>
            <a:r>
              <a:rPr lang="cs-CZ" altLang="cs-CZ" sz="1600" dirty="0" smtClean="0">
                <a:solidFill>
                  <a:srgbClr val="376092"/>
                </a:solidFill>
                <a:latin typeface="Myriad Pro Light" charset="0"/>
              </a:rPr>
              <a:t> a rozhovory ze zajímavých klubů registrovaných na </a:t>
            </a:r>
            <a:r>
              <a:rPr lang="cs-CZ" altLang="cs-CZ" sz="1600" dirty="0" smtClean="0">
                <a:solidFill>
                  <a:srgbClr val="376092"/>
                </a:solidFill>
                <a:latin typeface="Myriad Pro Light" charset="0"/>
                <a:hlinkClick r:id="rId2"/>
              </a:rPr>
              <a:t>www.sportvokoli.cz</a:t>
            </a:r>
            <a:r>
              <a:rPr lang="cs-CZ" altLang="cs-CZ" sz="1600" dirty="0" smtClean="0">
                <a:solidFill>
                  <a:srgbClr val="376092"/>
                </a:solidFill>
                <a:latin typeface="Myriad Pro Light" charset="0"/>
              </a:rPr>
              <a:t> (ČT, web, </a:t>
            </a:r>
            <a:r>
              <a:rPr lang="cs-CZ" altLang="cs-CZ" sz="1600" dirty="0" err="1" smtClean="0">
                <a:solidFill>
                  <a:srgbClr val="376092"/>
                </a:solidFill>
                <a:latin typeface="Myriad Pro Light" charset="0"/>
              </a:rPr>
              <a:t>Facebook</a:t>
            </a:r>
            <a:r>
              <a:rPr lang="cs-CZ" altLang="cs-CZ" sz="1600" dirty="0" smtClean="0">
                <a:solidFill>
                  <a:srgbClr val="376092"/>
                </a:solidFill>
                <a:latin typeface="Myriad Pro Light" charset="0"/>
              </a:rPr>
              <a:t>) – tipy můžete zasílat na sportoviste@olympic.cz.</a:t>
            </a:r>
            <a:endParaRPr lang="cs-CZ" altLang="cs-CZ" sz="1800" u="sng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>
              <a:defRPr/>
            </a:pPr>
            <a:endParaRPr lang="cs-CZ" altLang="cs-CZ" sz="2000" dirty="0" smtClean="0">
              <a:latin typeface="Myriad Pro Light" charset="0"/>
            </a:endParaRPr>
          </a:p>
        </p:txBody>
      </p:sp>
      <p:pic>
        <p:nvPicPr>
          <p:cNvPr id="9219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6200"/>
            <a:ext cx="1933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 descr="Screenshot 2017-01-17 17.40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8700">
            <a:off x="511175" y="2019300"/>
            <a:ext cx="26543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Screenshot 2017-01-17 17.40.1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60550"/>
            <a:ext cx="27368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Screenshot 2017-01-17 17.40.3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546">
            <a:off x="5730875" y="2184400"/>
            <a:ext cx="27114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8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74625" y="44450"/>
            <a:ext cx="8861425" cy="5505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endParaRPr lang="cs-CZ" altLang="cs-CZ" sz="1800" u="sng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 algn="ctr" eaLnBrk="1" hangingPunct="1">
              <a:defRPr/>
            </a:pPr>
            <a:r>
              <a:rPr lang="cs-CZ" altLang="cs-CZ" b="1" dirty="0" smtClean="0">
                <a:solidFill>
                  <a:srgbClr val="C79E54"/>
                </a:solidFill>
                <a:latin typeface="Myriad Pro Light" charset="0"/>
              </a:rPr>
              <a:t>Česká olympijská nadace</a:t>
            </a:r>
            <a:endParaRPr lang="cs-CZ" altLang="cs-CZ" dirty="0" smtClean="0">
              <a:solidFill>
                <a:srgbClr val="376092"/>
              </a:solidFill>
              <a:latin typeface="Myriad Pro Light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E9051B"/>
                </a:solidFill>
                <a:latin typeface="Myriad Pro Light" charset="0"/>
              </a:rPr>
              <a:t>4</a:t>
            </a:r>
            <a:r>
              <a:rPr lang="cs-CZ" altLang="cs-CZ" sz="2400" dirty="0" smtClean="0">
                <a:solidFill>
                  <a:srgbClr val="376092"/>
                </a:solidFill>
                <a:latin typeface="Myriad Pro Light" charset="0"/>
              </a:rPr>
              <a:t> roky existence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E9051B"/>
                </a:solidFill>
                <a:latin typeface="Myriad Pro Light" charset="0"/>
              </a:rPr>
              <a:t>1263</a:t>
            </a:r>
            <a:r>
              <a:rPr lang="cs-CZ" altLang="cs-CZ" sz="2400" dirty="0" smtClean="0">
                <a:solidFill>
                  <a:srgbClr val="376092"/>
                </a:solidFill>
                <a:latin typeface="Myriad Pro Light" charset="0"/>
              </a:rPr>
              <a:t> podpořených dětí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E9051B"/>
                </a:solidFill>
                <a:latin typeface="Myriad Pro Light" charset="0"/>
              </a:rPr>
              <a:t>7 002 960</a:t>
            </a:r>
            <a:r>
              <a:rPr lang="cs-CZ" altLang="cs-CZ" sz="2400" dirty="0" smtClean="0">
                <a:solidFill>
                  <a:srgbClr val="376092"/>
                </a:solidFill>
                <a:latin typeface="Myriad Pro Light" charset="0"/>
              </a:rPr>
              <a:t> rozdělených korun</a:t>
            </a:r>
          </a:p>
          <a:p>
            <a:pPr marL="0" indent="0">
              <a:buFontTx/>
              <a:buChar char="-"/>
              <a:defRPr/>
            </a:pPr>
            <a:endParaRPr lang="cs-CZ" altLang="cs-CZ" sz="1600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>
              <a:defRPr/>
            </a:pPr>
            <a:r>
              <a:rPr lang="cs-CZ" altLang="cs-CZ" sz="2400" b="1" dirty="0" smtClean="0">
                <a:solidFill>
                  <a:srgbClr val="376092"/>
                </a:solidFill>
                <a:latin typeface="Myriad Pro Light" charset="0"/>
              </a:rPr>
              <a:t>Poslední zasedání bylo rekordní: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E9051B"/>
                </a:solidFill>
                <a:latin typeface="Myriad Pro Light" charset="0"/>
              </a:rPr>
              <a:t>1 017 300 </a:t>
            </a:r>
            <a:r>
              <a:rPr lang="cs-CZ" altLang="cs-CZ" sz="2400" dirty="0" smtClean="0">
                <a:solidFill>
                  <a:srgbClr val="376092"/>
                </a:solidFill>
                <a:latin typeface="Myriad Pro Light" charset="0"/>
              </a:rPr>
              <a:t>korun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E9051B"/>
                </a:solidFill>
                <a:latin typeface="Myriad Pro Light" charset="0"/>
              </a:rPr>
              <a:t>150</a:t>
            </a:r>
            <a:r>
              <a:rPr lang="cs-CZ" altLang="cs-CZ" sz="2400" dirty="0" smtClean="0">
                <a:solidFill>
                  <a:srgbClr val="376092"/>
                </a:solidFill>
                <a:latin typeface="Myriad Pro Light" charset="0"/>
              </a:rPr>
              <a:t> dětí z </a:t>
            </a:r>
            <a:r>
              <a:rPr lang="cs-CZ" altLang="cs-CZ" sz="2400" dirty="0" smtClean="0">
                <a:solidFill>
                  <a:srgbClr val="E9051B"/>
                </a:solidFill>
                <a:latin typeface="Myriad Pro Light" charset="0"/>
              </a:rPr>
              <a:t>35</a:t>
            </a:r>
            <a:r>
              <a:rPr lang="cs-CZ" altLang="cs-CZ" sz="2400" dirty="0" smtClean="0">
                <a:solidFill>
                  <a:srgbClr val="376092"/>
                </a:solidFill>
                <a:latin typeface="Myriad Pro Light" charset="0"/>
              </a:rPr>
              <a:t> sportovních odvětví (56 dívek a 94 chlapců)</a:t>
            </a:r>
          </a:p>
          <a:p>
            <a:pPr marL="0" indent="0">
              <a:buFontTx/>
              <a:buChar char="-"/>
              <a:defRPr/>
            </a:pPr>
            <a:endParaRPr lang="cs-CZ" altLang="cs-CZ" sz="2400" dirty="0" smtClean="0">
              <a:solidFill>
                <a:srgbClr val="376092"/>
              </a:solidFill>
              <a:latin typeface="Myriad Pro Light" charset="0"/>
            </a:endParaRPr>
          </a:p>
          <a:p>
            <a:pPr marL="0" indent="0">
              <a:defRPr/>
            </a:pPr>
            <a:r>
              <a:rPr lang="cs-CZ" altLang="cs-CZ" sz="2400" b="1" dirty="0" smtClean="0">
                <a:solidFill>
                  <a:srgbClr val="376092"/>
                </a:solidFill>
                <a:latin typeface="Myriad Pro Light" charset="0"/>
              </a:rPr>
              <a:t>Cíl pro rok 2017: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altLang="cs-CZ" sz="2400" dirty="0">
                <a:solidFill>
                  <a:srgbClr val="376092"/>
                </a:solidFill>
                <a:latin typeface="Myriad Pro Light" charset="0"/>
              </a:rPr>
              <a:t>d</a:t>
            </a:r>
            <a:r>
              <a:rPr lang="cs-CZ" altLang="cs-CZ" sz="2400" dirty="0" smtClean="0">
                <a:solidFill>
                  <a:srgbClr val="376092"/>
                </a:solidFill>
                <a:latin typeface="Myriad Pro Light" charset="0"/>
              </a:rPr>
              <a:t>ostat podporu k ještě většímu počtu dětí</a:t>
            </a:r>
            <a:endParaRPr lang="cs-CZ" altLang="cs-CZ" sz="2400" dirty="0">
              <a:solidFill>
                <a:srgbClr val="376092"/>
              </a:solidFill>
              <a:latin typeface="Myriad Pro Light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376092"/>
                </a:solidFill>
                <a:latin typeface="Myriad Pro Light" charset="0"/>
              </a:rPr>
              <a:t>informační materiály pro kluby a trenéry</a:t>
            </a:r>
          </a:p>
        </p:txBody>
      </p:sp>
      <p:pic>
        <p:nvPicPr>
          <p:cNvPr id="10243" name="Picture 4" descr="Screenshot 2017-01-17 17.4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CON_Ladvi2016_23-1-447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196975"/>
            <a:ext cx="30654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4026</TotalTime>
  <Words>492</Words>
  <Application>Microsoft Office PowerPoint</Application>
  <PresentationFormat>Předvádění na obrazovce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Myriad Pro Light</vt:lpstr>
      <vt:lpstr>Wingdings</vt:lpstr>
      <vt:lpstr>Vlastní návrh</vt:lpstr>
      <vt:lpstr>Zprávy z ČOV Porada sekretářů ČUS Strahov, 19. 1. 2017    </vt:lpstr>
      <vt:lpstr>Ekonomika </vt:lpstr>
      <vt:lpstr>Pojištění</vt:lpstr>
      <vt:lpstr>Plán akcí ČOV </vt:lpstr>
      <vt:lpstr>Komunikační podpora EYOWF 2017 </vt:lpstr>
      <vt:lpstr>Komunikační podpora EYOWF 2017 </vt:lpstr>
      <vt:lpstr>Prezentace aplikace PowerPoint</vt:lpstr>
      <vt:lpstr>Prezentace aplikace PowerPoint</vt:lpstr>
      <vt:lpstr>Prezentace aplikace PowerPoint</vt:lpstr>
      <vt:lpstr> www.olympic.cz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Opatrný</dc:creator>
  <cp:lastModifiedBy>David Opatrný</cp:lastModifiedBy>
  <cp:revision>154</cp:revision>
  <cp:lastPrinted>2016-12-07T14:12:18Z</cp:lastPrinted>
  <dcterms:created xsi:type="dcterms:W3CDTF">2013-04-15T13:10:20Z</dcterms:created>
  <dcterms:modified xsi:type="dcterms:W3CDTF">2017-01-19T10:28:51Z</dcterms:modified>
</cp:coreProperties>
</file>