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4" r:id="rId5"/>
    <p:sldId id="263" r:id="rId6"/>
    <p:sldId id="266" r:id="rId7"/>
    <p:sldId id="261" r:id="rId8"/>
    <p:sldId id="262" r:id="rId9"/>
    <p:sldId id="265" r:id="rId10"/>
    <p:sldId id="26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5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D96E00-9890-4307-B09E-D6EB68418BC0}" type="datetimeFigureOut">
              <a:rPr lang="cs-CZ" smtClean="0"/>
              <a:t>19. 9. 2016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1E250-9A20-44F1-B963-4690A86DBC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951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Cíle: MT je potřeba a je dostupný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1E250-9A20-44F1-B963-4690A86DBC32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1484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D99B0-6B3E-41D0-82CA-75D8650BA12C}" type="datetimeFigureOut">
              <a:rPr lang="cs-CZ" smtClean="0"/>
              <a:t>17. 9. 2016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ED87-3326-431A-A382-95332ADF1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0771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D99B0-6B3E-41D0-82CA-75D8650BA12C}" type="datetimeFigureOut">
              <a:rPr lang="cs-CZ" smtClean="0"/>
              <a:t>17. 9. 2016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ED87-3326-431A-A382-95332ADF1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377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D99B0-6B3E-41D0-82CA-75D8650BA12C}" type="datetimeFigureOut">
              <a:rPr lang="cs-CZ" smtClean="0"/>
              <a:t>17. 9. 2016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ED87-3326-431A-A382-95332ADF1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0002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D99B0-6B3E-41D0-82CA-75D8650BA12C}" type="datetimeFigureOut">
              <a:rPr lang="cs-CZ" smtClean="0"/>
              <a:t>17. 9. 2016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ED87-3326-431A-A382-95332ADF1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0167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D99B0-6B3E-41D0-82CA-75D8650BA12C}" type="datetimeFigureOut">
              <a:rPr lang="cs-CZ" smtClean="0"/>
              <a:t>17. 9. 2016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ED87-3326-431A-A382-95332ADF1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9177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D99B0-6B3E-41D0-82CA-75D8650BA12C}" type="datetimeFigureOut">
              <a:rPr lang="cs-CZ" smtClean="0"/>
              <a:t>17. 9. 2016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ED87-3326-431A-A382-95332ADF1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3354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D99B0-6B3E-41D0-82CA-75D8650BA12C}" type="datetimeFigureOut">
              <a:rPr lang="cs-CZ" smtClean="0"/>
              <a:t>17. 9. 2016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ED87-3326-431A-A382-95332ADF1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375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D99B0-6B3E-41D0-82CA-75D8650BA12C}" type="datetimeFigureOut">
              <a:rPr lang="cs-CZ" smtClean="0"/>
              <a:t>17. 9. 2016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ED87-3326-431A-A382-95332ADF1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2901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D99B0-6B3E-41D0-82CA-75D8650BA12C}" type="datetimeFigureOut">
              <a:rPr lang="cs-CZ" smtClean="0"/>
              <a:t>17. 9. 2016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ED87-3326-431A-A382-95332ADF1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4356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D99B0-6B3E-41D0-82CA-75D8650BA12C}" type="datetimeFigureOut">
              <a:rPr lang="cs-CZ" smtClean="0"/>
              <a:t>17. 9. 2016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ED87-3326-431A-A382-95332ADF1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9986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D99B0-6B3E-41D0-82CA-75D8650BA12C}" type="datetimeFigureOut">
              <a:rPr lang="cs-CZ" smtClean="0"/>
              <a:t>17. 9. 2016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ED87-3326-431A-A382-95332ADF1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817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D99B0-6B3E-41D0-82CA-75D8650BA12C}" type="datetimeFigureOut">
              <a:rPr lang="cs-CZ" smtClean="0"/>
              <a:t>17. 9. 2016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5ED87-3326-431A-A382-95332ADF1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745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radkaevjakova.cz" TargetMode="External"/><Relationship Id="rId2" Type="http://schemas.openxmlformats.org/officeDocument/2006/relationships/hyperlink" Target="http://www.radkaevjakova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319015"/>
            <a:ext cx="7772400" cy="1470025"/>
          </a:xfrm>
        </p:spPr>
        <p:txBody>
          <a:bodyPr/>
          <a:lstStyle/>
          <a:p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Mentální trénink ve sportu</a:t>
            </a:r>
            <a:endParaRPr lang="cs-CZ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Účinky a dostupnost</a:t>
            </a:r>
          </a:p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Konkrétní příklady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75856" y="476672"/>
            <a:ext cx="2448272" cy="1885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63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Těším se na případnou spolupráci!</a:t>
            </a:r>
            <a:endParaRPr lang="cs-CZ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633267"/>
          </a:xfrm>
        </p:spPr>
        <p:txBody>
          <a:bodyPr/>
          <a:lstStyle/>
          <a:p>
            <a:pPr algn="ctr"/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www.radkaevjakova.cz</a:t>
            </a:r>
            <a:endParaRPr lang="cs-CZ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cs-CZ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info@radkaevjakova.cz</a:t>
            </a:r>
            <a:endParaRPr lang="cs-CZ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cs-CZ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602 437 041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3887" y="5157192"/>
            <a:ext cx="1963855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305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Hlava není prdel!</a:t>
            </a:r>
            <a:endParaRPr lang="cs-CZ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925144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Předstartovní stavy</a:t>
            </a:r>
          </a:p>
          <a:p>
            <a:pPr algn="ctr"/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Vyrovnávání se s neúspěchem i s úspěchem</a:t>
            </a:r>
          </a:p>
          <a:p>
            <a:pPr algn="ctr"/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Motivace, sebedůvěra, koncentrace</a:t>
            </a:r>
          </a:p>
          <a:p>
            <a:pPr algn="ctr"/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Reakce na nepředvídané okolnosti, flexibilita</a:t>
            </a:r>
          </a:p>
          <a:p>
            <a:pPr algn="ctr"/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Strachy a nervozita</a:t>
            </a:r>
          </a:p>
          <a:p>
            <a:pPr marL="0" indent="0" algn="ctr">
              <a:buNone/>
            </a:pPr>
            <a:endParaRPr lang="cs-CZ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ctr">
              <a:buNone/>
            </a:pPr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Psychika ovlivňuje výkon každého sportovce</a:t>
            </a:r>
          </a:p>
          <a:p>
            <a:pPr algn="ctr"/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 tréninku</a:t>
            </a:r>
          </a:p>
          <a:p>
            <a:pPr algn="ctr"/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 závodě</a:t>
            </a:r>
          </a:p>
          <a:p>
            <a:pPr algn="ctr"/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 regeneraci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2" descr="http://www.merkucio.cz/img/k_skoleni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51316" y="126097"/>
            <a:ext cx="1976695" cy="1574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static.skynetblogs.be/media/166364/108970475.2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308304" y="126097"/>
            <a:ext cx="1641212" cy="1730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604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txBody>
          <a:bodyPr>
            <a:noAutofit/>
          </a:bodyPr>
          <a:lstStyle/>
          <a:p>
            <a:r>
              <a:rPr lang="cs-CZ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Psychika není taktika</a:t>
            </a:r>
            <a:endParaRPr lang="cs-CZ" sz="3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691680" y="1413905"/>
            <a:ext cx="5760640" cy="5399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96" y="44624"/>
            <a:ext cx="1224135" cy="942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55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 může přinést mentální trénink?</a:t>
            </a:r>
            <a:endParaRPr lang="cs-CZ" sz="3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5069160"/>
          </a:xfrm>
        </p:spPr>
        <p:txBody>
          <a:bodyPr>
            <a:normAutofit fontScale="62500" lnSpcReduction="20000"/>
          </a:bodyPr>
          <a:lstStyle/>
          <a:p>
            <a:pPr marL="457200" lvl="1" indent="0">
              <a:buNone/>
            </a:pPr>
            <a:r>
              <a:rPr lang="cs-CZ" dirty="0" smtClean="0"/>
              <a:t>„Pro mě bylo vždycky těžké se vyrovnat s velkou </a:t>
            </a:r>
            <a:r>
              <a:rPr lang="cs-CZ" b="1" dirty="0" smtClean="0"/>
              <a:t>nervozitou</a:t>
            </a:r>
            <a:r>
              <a:rPr lang="cs-CZ" dirty="0" smtClean="0"/>
              <a:t>, hlavně na mezinárodních závodech. A právě díky Radce jsem se naučila na to pohlížet s </a:t>
            </a:r>
            <a:r>
              <a:rPr lang="cs-CZ" b="1" dirty="0" smtClean="0"/>
              <a:t>nadhledem</a:t>
            </a:r>
            <a:r>
              <a:rPr lang="cs-CZ" dirty="0" smtClean="0"/>
              <a:t>. Cítím se teď mnohem </a:t>
            </a:r>
            <a:r>
              <a:rPr lang="cs-CZ" b="1" dirty="0" smtClean="0"/>
              <a:t>klidnější</a:t>
            </a:r>
            <a:r>
              <a:rPr lang="cs-CZ" dirty="0" smtClean="0"/>
              <a:t> a už jsem si to i ověřila i na některých mezinárodních závodech.“</a:t>
            </a:r>
          </a:p>
          <a:p>
            <a:pPr marL="457200" lvl="1" indent="0">
              <a:buNone/>
            </a:pPr>
            <a:r>
              <a:rPr lang="cs-CZ" b="1" dirty="0" smtClean="0"/>
              <a:t>	Eva </a:t>
            </a:r>
            <a:r>
              <a:rPr lang="cs-CZ" b="1" dirty="0" err="1" smtClean="0"/>
              <a:t>Kabáthová</a:t>
            </a:r>
            <a:r>
              <a:rPr lang="cs-CZ" dirty="0" smtClean="0"/>
              <a:t>, reprezentantka v orientačním běhu</a:t>
            </a:r>
          </a:p>
          <a:p>
            <a:pPr marL="457200" lvl="1" indent="0">
              <a:buNone/>
            </a:pPr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  <a:p>
            <a:pPr marL="457200" lvl="1" indent="0">
              <a:buNone/>
            </a:pPr>
            <a:r>
              <a:rPr lang="cs-CZ" dirty="0" smtClean="0"/>
              <a:t>„Radka mě přiměla odpovědět si na </a:t>
            </a:r>
            <a:r>
              <a:rPr lang="cs-CZ" b="1" dirty="0" smtClean="0"/>
              <a:t>otázky</a:t>
            </a:r>
            <a:r>
              <a:rPr lang="cs-CZ" dirty="0" smtClean="0"/>
              <a:t>, které by mě nenapadlo v sobě hledat a už vůbec ne na ně hledat nějaké odpovědi. Realita je taková, že jsem na ME </a:t>
            </a:r>
            <a:r>
              <a:rPr lang="cs-CZ" b="1" dirty="0" smtClean="0"/>
              <a:t>neudělal žádnou velkou chybu</a:t>
            </a:r>
            <a:r>
              <a:rPr lang="cs-CZ" dirty="0" smtClean="0"/>
              <a:t>, hlavně v lesních disciplínách, jen menší a byl jsem schopný se pokaždé </a:t>
            </a:r>
            <a:r>
              <a:rPr lang="cs-CZ" b="1" dirty="0" smtClean="0"/>
              <a:t>vzchopit</a:t>
            </a:r>
            <a:r>
              <a:rPr lang="cs-CZ" dirty="0" smtClean="0"/>
              <a:t> a pokračovat dál, což vnímám jako pokrok!“</a:t>
            </a:r>
          </a:p>
          <a:p>
            <a:pPr marL="457200" lvl="1" indent="0">
              <a:buNone/>
            </a:pPr>
            <a:r>
              <a:rPr lang="cs-CZ" b="1" dirty="0" smtClean="0"/>
              <a:t>	Vojtěch Král</a:t>
            </a:r>
            <a:r>
              <a:rPr lang="cs-CZ" dirty="0" smtClean="0"/>
              <a:t>, reprezentant v orientačním běhu (3. místo na ME v mužské štafetě)</a:t>
            </a:r>
          </a:p>
          <a:p>
            <a:pPr marL="457200" lvl="1" indent="0">
              <a:buNone/>
            </a:pPr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  <a:p>
            <a:pPr marL="457200" lvl="1" indent="0">
              <a:buNone/>
            </a:pPr>
            <a:r>
              <a:rPr lang="cs-CZ" dirty="0" smtClean="0"/>
              <a:t>„Já myslím, že to na ni vliv mělo. V červnu na </a:t>
            </a:r>
            <a:r>
              <a:rPr lang="cs-CZ" dirty="0" err="1" smtClean="0"/>
              <a:t>svěťáku</a:t>
            </a:r>
            <a:r>
              <a:rPr lang="cs-CZ" dirty="0" smtClean="0"/>
              <a:t> předvedla </a:t>
            </a:r>
            <a:r>
              <a:rPr lang="cs-CZ" b="1" dirty="0" smtClean="0"/>
              <a:t>nejlepší výkon</a:t>
            </a:r>
            <a:r>
              <a:rPr lang="cs-CZ" dirty="0" smtClean="0"/>
              <a:t>, jaký si u ní pamatuju.“</a:t>
            </a:r>
          </a:p>
          <a:p>
            <a:pPr marL="457200" lvl="1" indent="0">
              <a:buNone/>
            </a:pPr>
            <a:r>
              <a:rPr lang="cs-CZ" b="1" dirty="0" smtClean="0"/>
              <a:t>	Miroslav </a:t>
            </a:r>
            <a:r>
              <a:rPr lang="cs-CZ" b="1" dirty="0" err="1" smtClean="0"/>
              <a:t>Patrman</a:t>
            </a:r>
            <a:r>
              <a:rPr lang="cs-CZ" dirty="0" smtClean="0"/>
              <a:t>, trenér </a:t>
            </a:r>
            <a:r>
              <a:rPr lang="cs-CZ" dirty="0" err="1" smtClean="0"/>
              <a:t>trampolínistky</a:t>
            </a:r>
            <a:r>
              <a:rPr lang="cs-CZ" dirty="0" smtClean="0"/>
              <a:t> Zity Frydrychové,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dirty="0" smtClean="0"/>
              <a:t>Trampolíny Liberec</a:t>
            </a:r>
            <a:endParaRPr lang="cs-CZ" sz="8400" b="1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084168" y="2369986"/>
            <a:ext cx="3060509" cy="914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Skupina 4"/>
          <p:cNvGrpSpPr/>
          <p:nvPr/>
        </p:nvGrpSpPr>
        <p:grpSpPr>
          <a:xfrm>
            <a:off x="7756852" y="5237141"/>
            <a:ext cx="1351652" cy="1648243"/>
            <a:chOff x="6984267" y="4856959"/>
            <a:chExt cx="1908213" cy="1931911"/>
          </a:xfrm>
        </p:grpSpPr>
        <p:pic>
          <p:nvPicPr>
            <p:cNvPr id="6" name="Picture 3"/>
            <p:cNvPicPr>
              <a:picLocks noChangeAspect="1" noChangeArrowheads="1"/>
            </p:cNvPicPr>
            <p:nvPr/>
          </p:nvPicPr>
          <p:blipFill rotWithShape="1">
            <a:blip r:embed="rId3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164288" y="4856959"/>
              <a:ext cx="1728192" cy="19319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Ovál 6"/>
            <p:cNvSpPr/>
            <p:nvPr/>
          </p:nvSpPr>
          <p:spPr>
            <a:xfrm>
              <a:off x="6984267" y="5278963"/>
              <a:ext cx="360041" cy="43204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37594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643192" cy="1143000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 dál umí MT?</a:t>
            </a:r>
            <a:endParaRPr lang="cs-CZ" sz="4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328592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Identifikovat </a:t>
            </a:r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psychický limitující faktor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sportovce</a:t>
            </a:r>
          </a:p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Pomoci </a:t>
            </a:r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odstranit/změnit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limitující faktor, např.</a:t>
            </a:r>
          </a:p>
          <a:p>
            <a:pPr lvl="1"/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nervozita, koncentrace, chybovost, sebedůvěra, emotivita, …</a:t>
            </a:r>
          </a:p>
          <a:p>
            <a:pPr lvl="1"/>
            <a:endParaRPr lang="cs-CZ" b="1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Pracovat s dynamikou </a:t>
            </a:r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týmu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a atmosférou v něm</a:t>
            </a:r>
          </a:p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Řešit nesoulad &amp; komunikaci </a:t>
            </a:r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sportovec – trenér</a:t>
            </a:r>
            <a:endParaRPr lang="cs-CZ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endParaRPr lang="cs-CZ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Podpořit v </a:t>
            </a:r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náročných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obdobích:</a:t>
            </a:r>
          </a:p>
          <a:p>
            <a:pPr lvl="1"/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Přestup 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vyšší 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kategorie,</a:t>
            </a:r>
          </a:p>
          <a:p>
            <a:pPr lvl="1"/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Puberta + další milníky, kdy hrozí konec kariéry</a:t>
            </a:r>
          </a:p>
          <a:p>
            <a:pPr lvl="1"/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Potřeba 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obhájit 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titul,</a:t>
            </a:r>
          </a:p>
          <a:p>
            <a:pPr lvl="1"/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Neobhájení titulu,</a:t>
            </a:r>
          </a:p>
          <a:p>
            <a:pPr lvl="1"/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Kumulace 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potíží, apod.</a:t>
            </a:r>
          </a:p>
          <a:p>
            <a:endParaRPr lang="cs-CZ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endParaRPr lang="cs-CZ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96" y="38144"/>
            <a:ext cx="1224135" cy="942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311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996952"/>
            <a:ext cx="8229600" cy="1143000"/>
          </a:xfrm>
        </p:spPr>
        <p:txBody>
          <a:bodyPr>
            <a:noAutofit/>
          </a:bodyPr>
          <a:lstStyle/>
          <a:p>
            <a:r>
              <a:rPr lang="cs-CZ" sz="11500" b="1" dirty="0" smtClean="0"/>
              <a:t>ALE…</a:t>
            </a:r>
            <a:endParaRPr lang="cs-CZ" sz="11500" b="1" dirty="0"/>
          </a:p>
        </p:txBody>
      </p:sp>
    </p:spTree>
    <p:extLst>
      <p:ext uri="{BB962C8B-B14F-4D97-AF65-F5344CB8AC3E}">
        <p14:creationId xmlns:p14="http://schemas.microsoft.com/office/powerpoint/2010/main" val="3739053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„Nemáme na to čas“</a:t>
            </a:r>
            <a:endParaRPr lang="cs-CZ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Není 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potřeba trávit se svým mentálním trenérem hodiny denně. Stačí:</a:t>
            </a:r>
          </a:p>
          <a:p>
            <a:pPr lvl="1"/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2h 1x za 14 dní</a:t>
            </a:r>
          </a:p>
          <a:p>
            <a:pPr lvl="1"/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 den v měsíci</a:t>
            </a:r>
          </a:p>
          <a:p>
            <a:pPr lvl="1"/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 měsíce až půl roku</a:t>
            </a:r>
            <a:endParaRPr lang="cs-CZ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39552" y="4725144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/>
              <a:buChar char="è"/>
            </a:pPr>
            <a:r>
              <a:rPr lang="cs-CZ" sz="3600" b="1" u="sng" dirty="0" smtClean="0">
                <a:sym typeface="Wingdings" pitchFamily="2" charset="2"/>
              </a:rPr>
              <a:t>TRVALÝ VÝSLEDEK</a:t>
            </a:r>
            <a:r>
              <a:rPr lang="cs-CZ" sz="3600" b="1" dirty="0" smtClean="0">
                <a:sym typeface="Wingdings" pitchFamily="2" charset="2"/>
              </a:rPr>
              <a:t>,</a:t>
            </a:r>
          </a:p>
          <a:p>
            <a:pPr marL="571500" indent="-571500">
              <a:buFont typeface="Wingdings"/>
              <a:buChar char="è"/>
            </a:pPr>
            <a:r>
              <a:rPr lang="cs-CZ" sz="3600" b="1" dirty="0" smtClean="0">
                <a:sym typeface="Wingdings" pitchFamily="2" charset="2"/>
              </a:rPr>
              <a:t>KTERÝ </a:t>
            </a:r>
            <a:r>
              <a:rPr lang="cs-CZ" sz="3600" b="1" u="sng" dirty="0" smtClean="0">
                <a:sym typeface="Wingdings" pitchFamily="2" charset="2"/>
              </a:rPr>
              <a:t>UCÍTÍTE</a:t>
            </a:r>
            <a:r>
              <a:rPr lang="cs-CZ" sz="3600" b="1" dirty="0" smtClean="0">
                <a:sym typeface="Wingdings" pitchFamily="2" charset="2"/>
              </a:rPr>
              <a:t> A OKOLÍ </a:t>
            </a:r>
            <a:r>
              <a:rPr lang="cs-CZ" sz="3600" b="1" u="sng" dirty="0" smtClean="0">
                <a:sym typeface="Wingdings" pitchFamily="2" charset="2"/>
              </a:rPr>
              <a:t>UVIDÍ</a:t>
            </a:r>
            <a:endParaRPr lang="cs-CZ" sz="3600" b="1" u="sng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96" y="44624"/>
            <a:ext cx="1224135" cy="942584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92689" y="2664296"/>
            <a:ext cx="2543807" cy="249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72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„Nejsou peníze“</a:t>
            </a:r>
            <a:endParaRPr lang="cs-CZ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525963"/>
          </a:xfrm>
        </p:spPr>
        <p:txBody>
          <a:bodyPr/>
          <a:lstStyle/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Existují ekonomicky efektivní varianty:</a:t>
            </a:r>
            <a:endParaRPr lang="cs-CZ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/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Skupinové workshopy 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 nízká cena na osobu</a:t>
            </a:r>
            <a:endParaRPr lang="cs-CZ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/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Vzdělávání trenérů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6 trenérů + 1 den školení 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 dlouhodobý dopad na všechny jejich svěřence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83568" y="5229200"/>
            <a:ext cx="77768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ZÁKLADEM JE DOBRÁ </a:t>
            </a:r>
            <a:r>
              <a:rPr lang="cs-CZ" sz="2800" b="1" u="sng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DIAGNOSTIKA</a:t>
            </a:r>
            <a:r>
              <a:rPr lang="cs-CZ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POTŘEB A DEFINICE </a:t>
            </a:r>
            <a:r>
              <a:rPr lang="cs-CZ" sz="2800" b="1" u="sng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CÍLŮ</a:t>
            </a:r>
            <a:r>
              <a:rPr lang="cs-CZ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NA ZAČÁTKU!</a:t>
            </a:r>
            <a:endParaRPr lang="cs-CZ" sz="28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96" y="44624"/>
            <a:ext cx="1224135" cy="942584"/>
          </a:xfrm>
          <a:prstGeom prst="rect">
            <a:avLst/>
          </a:prstGeom>
        </p:spPr>
      </p:pic>
      <p:pic>
        <p:nvPicPr>
          <p:cNvPr id="1028" name="Picture 4" descr="Výsledek obrázku pro peníze kreslené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8304" y="44624"/>
            <a:ext cx="1666875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733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Jak začít?</a:t>
            </a:r>
            <a:endParaRPr lang="cs-CZ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Osobní schůzka a více </a:t>
            </a:r>
            <a:r>
              <a:rPr lang="cs-CZ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info</a:t>
            </a:r>
            <a:endParaRPr lang="cs-CZ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Beseda se sportovci/trenéry – </a:t>
            </a:r>
            <a:r>
              <a:rPr lang="cs-CZ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info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o </a:t>
            </a:r>
            <a:r>
              <a:rPr lang="cs-CZ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ment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tréninku, zjištění potřeby (1h)</a:t>
            </a:r>
          </a:p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Otevřené 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workshopy pro sportovce</a:t>
            </a:r>
          </a:p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Otevřené workshopy pro trenéry</a:t>
            </a:r>
          </a:p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Malé </a:t>
            </a:r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workshopy na míru konkrétnímu týmu/klubu</a:t>
            </a:r>
          </a:p>
          <a:p>
            <a:r>
              <a:rPr lang="cs-CZ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Spolupráce „na zkoušku“</a:t>
            </a:r>
            <a:endParaRPr lang="cs-CZ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96" y="44624"/>
            <a:ext cx="1224135" cy="942584"/>
          </a:xfrm>
          <a:prstGeom prst="rect">
            <a:avLst/>
          </a:prstGeom>
        </p:spPr>
      </p:pic>
      <p:pic>
        <p:nvPicPr>
          <p:cNvPr id="2050" name="Picture 2" descr="Výsledek obrázku pro start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652120" y="5059799"/>
            <a:ext cx="3499051" cy="1821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71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10009</TotalTime>
  <Words>286</Words>
  <Application>Microsoft Office PowerPoint</Application>
  <PresentationFormat>Předvádění na obrazovce (4:3)</PresentationFormat>
  <Paragraphs>69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Mentální trénink ve sportu</vt:lpstr>
      <vt:lpstr>Hlava není prdel!</vt:lpstr>
      <vt:lpstr>Psychika není taktika</vt:lpstr>
      <vt:lpstr>Co může přinést mentální trénink?</vt:lpstr>
      <vt:lpstr>Co dál umí MT?</vt:lpstr>
      <vt:lpstr>ALE…</vt:lpstr>
      <vt:lpstr>„Nemáme na to čas“</vt:lpstr>
      <vt:lpstr>„Nejsou peníze“</vt:lpstr>
      <vt:lpstr>Jak začít?</vt:lpstr>
      <vt:lpstr>Těším se na případnou spolupráci!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Mentální trénink ve sportu</dc:title>
  <dc:creator>Radka Evjáková</dc:creator>
  <cp:lastModifiedBy>Radka Evjáková</cp:lastModifiedBy>
  <cp:revision>31</cp:revision>
  <dcterms:created xsi:type="dcterms:W3CDTF">2016-09-13T13:45:50Z</dcterms:created>
  <dcterms:modified xsi:type="dcterms:W3CDTF">2016-09-20T12:42:11Z</dcterms:modified>
</cp:coreProperties>
</file>